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99436a56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99436a56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621c704e1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621c704e1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21c704e1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21c704e1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621c704e1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621c704e1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2"/>
          <p:cNvGrpSpPr/>
          <p:nvPr/>
        </p:nvGrpSpPr>
        <p:grpSpPr>
          <a:xfrm>
            <a:off x="5638800" y="3109077"/>
            <a:ext cx="3515543" cy="2048439"/>
            <a:chOff x="5638800" y="3109076"/>
            <a:chExt cx="3515543" cy="2048439"/>
          </a:xfrm>
        </p:grpSpPr>
        <p:cxnSp>
          <p:nvCxnSpPr>
            <p:cNvPr id="17" name="Google Shape;17;p2"/>
            <p:cNvCxnSpPr/>
            <p:nvPr/>
          </p:nvCxnSpPr>
          <p:spPr>
            <a:xfrm flipH="1" rot="10800000">
              <a:off x="5638800" y="3109076"/>
              <a:ext cx="3515400" cy="2037000"/>
            </a:xfrm>
            <a:prstGeom prst="straightConnector1">
              <a:avLst/>
            </a:prstGeom>
            <a:noFill/>
            <a:ln cap="flat" cmpd="sng" w="38100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8" name="Google Shape;18;p2"/>
            <p:cNvCxnSpPr/>
            <p:nvPr/>
          </p:nvCxnSpPr>
          <p:spPr>
            <a:xfrm flipH="1" rot="10800000">
              <a:off x="6004643" y="3333815"/>
              <a:ext cx="3149700" cy="1823700"/>
            </a:xfrm>
            <a:prstGeom prst="straightConnector1">
              <a:avLst/>
            </a:prstGeom>
            <a:noFill/>
            <a:ln cap="flat" cmpd="sng" w="28575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9" name="Google Shape;19;p2"/>
            <p:cNvCxnSpPr/>
            <p:nvPr/>
          </p:nvCxnSpPr>
          <p:spPr>
            <a:xfrm flipH="1" rot="10800000">
              <a:off x="6388342" y="3549840"/>
              <a:ext cx="2766000" cy="1600200"/>
            </a:xfrm>
            <a:prstGeom prst="straightConnector1">
              <a:avLst/>
            </a:prstGeom>
            <a:noFill/>
            <a:ln cap="flat" cmpd="sng" w="25400">
              <a:solidFill>
                <a:srgbClr val="004C4C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0" name="Google Shape;20;p2"/>
          <p:cNvGrpSpPr/>
          <p:nvPr/>
        </p:nvGrpSpPr>
        <p:grpSpPr>
          <a:xfrm>
            <a:off x="-6688" y="4542735"/>
            <a:ext cx="4125038" cy="615280"/>
            <a:chOff x="-6689" y="4553623"/>
            <a:chExt cx="4125038" cy="615280"/>
          </a:xfrm>
        </p:grpSpPr>
        <p:sp>
          <p:nvSpPr>
            <p:cNvPr id="21" name="Google Shape;21;p2"/>
            <p:cNvSpPr/>
            <p:nvPr/>
          </p:nvSpPr>
          <p:spPr>
            <a:xfrm rot="-5400000">
              <a:off x="1754199" y="2802373"/>
              <a:ext cx="612900" cy="411540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120000" y="92735"/>
                  </a:lnTo>
                  <a:lnTo>
                    <a:pt x="120000" y="0"/>
                  </a:lnTo>
                </a:path>
              </a:pathLst>
            </a:custGeom>
            <a:noFill/>
            <a:ln cap="flat" cmpd="sng" w="38100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 rot="-5400000">
              <a:off x="1604621" y="3152903"/>
              <a:ext cx="410700" cy="3621300"/>
            </a:xfrm>
            <a:custGeom>
              <a:rect b="b" l="l" r="r" t="t"/>
              <a:pathLst>
                <a:path extrusionOk="0" h="120000" w="120000">
                  <a:moveTo>
                    <a:pt x="0" y="119999"/>
                  </a:moveTo>
                  <a:lnTo>
                    <a:pt x="120000" y="99350"/>
                  </a:lnTo>
                  <a:cubicBezTo>
                    <a:pt x="119885" y="68437"/>
                    <a:pt x="118711" y="30912"/>
                    <a:pt x="118596" y="0"/>
                  </a:cubicBezTo>
                </a:path>
              </a:pathLst>
            </a:custGeom>
            <a:noFill/>
            <a:ln cap="flat" cmpd="sng" w="28575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 rot="-5400000">
              <a:off x="1462262" y="3453391"/>
              <a:ext cx="241800" cy="317970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118585" y="106399"/>
                  </a:lnTo>
                  <a:cubicBezTo>
                    <a:pt x="118454" y="73489"/>
                    <a:pt x="120124" y="32910"/>
                    <a:pt x="119993" y="0"/>
                  </a:cubicBezTo>
                </a:path>
              </a:pathLst>
            </a:custGeom>
            <a:noFill/>
            <a:ln cap="flat" cmpd="sng" w="25400">
              <a:solidFill>
                <a:srgbClr val="004C4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" name="Google Shape;24;p2"/>
          <p:cNvSpPr txBox="1"/>
          <p:nvPr>
            <p:ph type="ctrTitle"/>
          </p:nvPr>
        </p:nvSpPr>
        <p:spPr>
          <a:xfrm>
            <a:off x="1219199" y="438150"/>
            <a:ext cx="65532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4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25" name="Google Shape;25;p2"/>
          <p:cNvSpPr txBox="1"/>
          <p:nvPr>
            <p:ph idx="1" type="subTitle"/>
          </p:nvPr>
        </p:nvSpPr>
        <p:spPr>
          <a:xfrm>
            <a:off x="1219199" y="1962150"/>
            <a:ext cx="65532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6" name="Google Shape;86;p11"/>
          <p:cNvSpPr txBox="1"/>
          <p:nvPr>
            <p:ph idx="1" type="body"/>
          </p:nvPr>
        </p:nvSpPr>
        <p:spPr>
          <a:xfrm rot="5400000">
            <a:off x="3127200" y="-936452"/>
            <a:ext cx="3346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1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1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/>
          <p:nvPr>
            <p:ph type="title"/>
          </p:nvPr>
        </p:nvSpPr>
        <p:spPr>
          <a:xfrm rot="5400000">
            <a:off x="5562600" y="1504950"/>
            <a:ext cx="4191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92" name="Google Shape;92;p12"/>
          <p:cNvSpPr txBox="1"/>
          <p:nvPr>
            <p:ph idx="1" type="body"/>
          </p:nvPr>
        </p:nvSpPr>
        <p:spPr>
          <a:xfrm rot="5400000">
            <a:off x="1600200" y="-247650"/>
            <a:ext cx="4191000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bg>
      <p:bgPr>
        <a:solidFill>
          <a:schemeClr val="dk2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3"/>
          <p:cNvSpPr txBox="1"/>
          <p:nvPr>
            <p:ph type="title"/>
          </p:nvPr>
        </p:nvSpPr>
        <p:spPr>
          <a:xfrm>
            <a:off x="885025" y="206250"/>
            <a:ext cx="7505700" cy="954600"/>
          </a:xfrm>
          <a:prstGeom prst="rect">
            <a:avLst/>
          </a:prstGeom>
        </p:spPr>
        <p:txBody>
          <a:bodyPr anchorCtr="0" anchor="b" bIns="68575" lIns="68575" spcFirstLastPara="1" rIns="68575" wrap="square" tIns="685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1" name="Google Shape;101;p13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rtl="0">
              <a:spcBef>
                <a:spcPts val="1200"/>
              </a:spcBef>
              <a:spcAft>
                <a:spcPts val="0"/>
              </a:spcAft>
              <a:buSzPts val="2100"/>
              <a:buChar char="•"/>
              <a:defRPr/>
            </a:lvl1pPr>
            <a:lvl2pPr indent="-317500" lvl="1" marL="914400" rtl="0">
              <a:spcBef>
                <a:spcPts val="600"/>
              </a:spcBef>
              <a:spcAft>
                <a:spcPts val="0"/>
              </a:spcAft>
              <a:buSzPts val="1400"/>
              <a:buChar char="•"/>
              <a:defRPr/>
            </a:lvl2pPr>
            <a:lvl3pPr indent="-304800" lvl="2" marL="13716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3pPr>
            <a:lvl4pPr indent="-304800" lvl="3" marL="1828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4pPr>
            <a:lvl5pPr indent="-304800" lvl="4" marL="22860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5pPr>
            <a:lvl6pPr indent="-304800" lvl="5" marL="27432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6pPr>
            <a:lvl7pPr indent="-304800" lvl="6" marL="32004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7pPr>
            <a:lvl8pPr indent="-304800" lvl="7" marL="36576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8pPr>
            <a:lvl9pPr indent="-304800" lvl="8" marL="4114800" rtl="0">
              <a:spcBef>
                <a:spcPts val="600"/>
              </a:spcBef>
              <a:spcAft>
                <a:spcPts val="0"/>
              </a:spcAft>
              <a:buSzPts val="1200"/>
              <a:buChar char="•"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31" name="Google Shape;31;p3"/>
          <p:cNvSpPr txBox="1"/>
          <p:nvPr>
            <p:ph idx="1" type="body"/>
          </p:nvPr>
        </p:nvSpPr>
        <p:spPr>
          <a:xfrm>
            <a:off x="914400" y="1276348"/>
            <a:ext cx="7772400" cy="33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914400" y="1280160"/>
            <a:ext cx="3810000" cy="3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2" type="body"/>
          </p:nvPr>
        </p:nvSpPr>
        <p:spPr>
          <a:xfrm>
            <a:off x="4876800" y="1280160"/>
            <a:ext cx="3810000" cy="33489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4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44" name="Google Shape;44;p5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type="title"/>
          </p:nvPr>
        </p:nvSpPr>
        <p:spPr>
          <a:xfrm>
            <a:off x="1219200" y="1657351"/>
            <a:ext cx="6705600" cy="20733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4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49" name="Google Shape;49;p6"/>
          <p:cNvSpPr txBox="1"/>
          <p:nvPr>
            <p:ph idx="1" type="body"/>
          </p:nvPr>
        </p:nvSpPr>
        <p:spPr>
          <a:xfrm>
            <a:off x="1219199" y="3713450"/>
            <a:ext cx="5303400" cy="9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53" name="Google Shape;53;p6"/>
          <p:cNvGrpSpPr/>
          <p:nvPr/>
        </p:nvGrpSpPr>
        <p:grpSpPr>
          <a:xfrm>
            <a:off x="5638800" y="3109077"/>
            <a:ext cx="3515543" cy="2048439"/>
            <a:chOff x="5638800" y="3109076"/>
            <a:chExt cx="3515543" cy="2048439"/>
          </a:xfrm>
        </p:grpSpPr>
        <p:cxnSp>
          <p:nvCxnSpPr>
            <p:cNvPr id="54" name="Google Shape;54;p6"/>
            <p:cNvCxnSpPr/>
            <p:nvPr/>
          </p:nvCxnSpPr>
          <p:spPr>
            <a:xfrm flipH="1" rot="10800000">
              <a:off x="5638800" y="3109076"/>
              <a:ext cx="3515400" cy="2037000"/>
            </a:xfrm>
            <a:prstGeom prst="straightConnector1">
              <a:avLst/>
            </a:prstGeom>
            <a:noFill/>
            <a:ln cap="flat" cmpd="sng" w="38100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5" name="Google Shape;55;p6"/>
            <p:cNvCxnSpPr/>
            <p:nvPr/>
          </p:nvCxnSpPr>
          <p:spPr>
            <a:xfrm flipH="1" rot="10800000">
              <a:off x="6004643" y="3333815"/>
              <a:ext cx="3149700" cy="1823700"/>
            </a:xfrm>
            <a:prstGeom prst="straightConnector1">
              <a:avLst/>
            </a:prstGeom>
            <a:noFill/>
            <a:ln cap="flat" cmpd="sng" w="28575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6" name="Google Shape;56;p6"/>
            <p:cNvCxnSpPr/>
            <p:nvPr/>
          </p:nvCxnSpPr>
          <p:spPr>
            <a:xfrm flipH="1" rot="10800000">
              <a:off x="6388342" y="3549840"/>
              <a:ext cx="2766000" cy="1600200"/>
            </a:xfrm>
            <a:prstGeom prst="straightConnector1">
              <a:avLst/>
            </a:prstGeom>
            <a:noFill/>
            <a:ln cap="flat" cmpd="sng" w="25400">
              <a:solidFill>
                <a:srgbClr val="004C4C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7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9" name="Google Shape;59;p7"/>
          <p:cNvSpPr txBox="1"/>
          <p:nvPr>
            <p:ph idx="1" type="body"/>
          </p:nvPr>
        </p:nvSpPr>
        <p:spPr>
          <a:xfrm>
            <a:off x="914400" y="1276350"/>
            <a:ext cx="3813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7"/>
          <p:cNvSpPr txBox="1"/>
          <p:nvPr>
            <p:ph idx="2" type="body"/>
          </p:nvPr>
        </p:nvSpPr>
        <p:spPr>
          <a:xfrm>
            <a:off x="914400" y="2038350"/>
            <a:ext cx="38100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3" type="body"/>
          </p:nvPr>
        </p:nvSpPr>
        <p:spPr>
          <a:xfrm>
            <a:off x="4873752" y="1276350"/>
            <a:ext cx="38130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7"/>
          <p:cNvSpPr txBox="1"/>
          <p:nvPr>
            <p:ph idx="4" type="body"/>
          </p:nvPr>
        </p:nvSpPr>
        <p:spPr>
          <a:xfrm>
            <a:off x="4876800" y="2038350"/>
            <a:ext cx="38100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7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7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7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8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/>
          <p:nvPr>
            <p:ph type="title"/>
          </p:nvPr>
        </p:nvSpPr>
        <p:spPr>
          <a:xfrm>
            <a:off x="914400" y="1276350"/>
            <a:ext cx="3048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None/>
              <a:defRPr b="0" i="0" sz="21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2" name="Google Shape;72;p9"/>
          <p:cNvSpPr txBox="1"/>
          <p:nvPr>
            <p:ph idx="1" type="body"/>
          </p:nvPr>
        </p:nvSpPr>
        <p:spPr>
          <a:xfrm>
            <a:off x="4114800" y="438150"/>
            <a:ext cx="45720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2" type="body"/>
          </p:nvPr>
        </p:nvSpPr>
        <p:spPr>
          <a:xfrm>
            <a:off x="914400" y="3181350"/>
            <a:ext cx="30480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9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/>
          <p:nvPr>
            <p:ph type="title"/>
          </p:nvPr>
        </p:nvSpPr>
        <p:spPr>
          <a:xfrm>
            <a:off x="914400" y="1276350"/>
            <a:ext cx="30480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Calibri"/>
              <a:buNone/>
              <a:defRPr b="0" i="0" sz="21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79" name="Google Shape;79;p10"/>
          <p:cNvSpPr/>
          <p:nvPr>
            <p:ph idx="2" type="pic"/>
          </p:nvPr>
        </p:nvSpPr>
        <p:spPr>
          <a:xfrm>
            <a:off x="4114800" y="438150"/>
            <a:ext cx="4572000" cy="4191000"/>
          </a:xfrm>
          <a:prstGeom prst="rect">
            <a:avLst/>
          </a:prstGeom>
          <a:noFill/>
          <a:ln cap="flat" cmpd="sng" w="12700">
            <a:solidFill>
              <a:srgbClr val="3F3F3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" type="body"/>
          </p:nvPr>
        </p:nvSpPr>
        <p:spPr>
          <a:xfrm>
            <a:off x="914400" y="3181350"/>
            <a:ext cx="30480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0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0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9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000000"/>
            </a:gs>
            <a:gs pos="85000">
              <a:srgbClr val="0D172F"/>
            </a:gs>
            <a:gs pos="100000">
              <a:srgbClr val="122041"/>
            </a:gs>
          </a:gsLst>
          <a:lin ang="36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11906" y="-2381"/>
            <a:ext cx="615280" cy="3921881"/>
            <a:chOff x="-11906" y="-2381"/>
            <a:chExt cx="615280" cy="3921881"/>
          </a:xfrm>
        </p:grpSpPr>
        <p:sp>
          <p:nvSpPr>
            <p:cNvPr id="7" name="Google Shape;7;p1"/>
            <p:cNvSpPr/>
            <p:nvPr/>
          </p:nvSpPr>
          <p:spPr>
            <a:xfrm>
              <a:off x="-9526" y="0"/>
              <a:ext cx="612900" cy="391950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120000" y="91373"/>
                  </a:lnTo>
                  <a:lnTo>
                    <a:pt x="120000" y="0"/>
                  </a:lnTo>
                </a:path>
              </a:pathLst>
            </a:custGeom>
            <a:noFill/>
            <a:ln cap="flat" cmpd="sng" w="38100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-11906" y="0"/>
              <a:ext cx="410700" cy="342180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120000" y="98146"/>
                  </a:lnTo>
                  <a:lnTo>
                    <a:pt x="119656" y="0"/>
                  </a:lnTo>
                </a:path>
              </a:pathLst>
            </a:custGeom>
            <a:noFill/>
            <a:ln cap="flat" cmpd="sng" w="28575">
              <a:solidFill>
                <a:srgbClr val="00727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-7144" y="-2381"/>
              <a:ext cx="238800" cy="2976600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119999" y="105470"/>
                  </a:lnTo>
                  <a:cubicBezTo>
                    <a:pt x="119866" y="70313"/>
                    <a:pt x="119734" y="35156"/>
                    <a:pt x="119601" y="0"/>
                  </a:cubicBezTo>
                </a:path>
              </a:pathLst>
            </a:custGeom>
            <a:noFill/>
            <a:ln cap="flat" cmpd="sng" w="25400">
              <a:solidFill>
                <a:srgbClr val="004C4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" name="Google Shape;10;p1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  <a:defRPr b="0" i="0" sz="27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indent="0"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indent="0"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indent="0"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indent="0"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indent="0"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indent="0"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indent="0"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914400" y="1276348"/>
            <a:ext cx="7772400" cy="33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914400" y="4767264"/>
            <a:ext cx="1676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2590801" y="4767264"/>
            <a:ext cx="396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2700" lvl="1" marL="457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2700" lvl="2" marL="914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" lvl="3" marL="1371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" lvl="4" marL="18288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" lvl="5" marL="22860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" lvl="6" marL="27432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" lvl="7" marL="32004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" lvl="8" marL="365760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924801" y="4767264"/>
            <a:ext cx="762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 txBox="1"/>
          <p:nvPr>
            <p:ph type="ctrTitle"/>
          </p:nvPr>
        </p:nvSpPr>
        <p:spPr>
          <a:xfrm>
            <a:off x="823775" y="1822825"/>
            <a:ext cx="7674900" cy="1448100"/>
          </a:xfrm>
          <a:prstGeom prst="rect">
            <a:avLst/>
          </a:prstGeom>
        </p:spPr>
        <p:txBody>
          <a:bodyPr anchorCtr="0" anchor="b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How to Win CDE</a:t>
            </a:r>
            <a:endParaRPr sz="4800"/>
          </a:p>
        </p:txBody>
      </p:sp>
      <p:sp>
        <p:nvSpPr>
          <p:cNvPr id="108" name="Google Shape;108;p14"/>
          <p:cNvSpPr txBox="1"/>
          <p:nvPr>
            <p:ph idx="1" type="subTitle"/>
          </p:nvPr>
        </p:nvSpPr>
        <p:spPr>
          <a:xfrm>
            <a:off x="1028324" y="3270925"/>
            <a:ext cx="6553200" cy="13146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</a:t>
            </a:r>
            <a:r>
              <a:rPr lang="en" sz="2400"/>
              <a:t>eamus and seamus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</p:spPr>
        <p:txBody>
          <a:bodyPr anchorCtr="0" anchor="b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Competition Overview</a:t>
            </a:r>
            <a:endParaRPr/>
          </a:p>
        </p:txBody>
      </p:sp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914400" y="1276348"/>
            <a:ext cx="7772400" cy="33468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Read the team packet, read it again, read the services section again</a:t>
            </a:r>
            <a:endParaRPr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5 VMs per team, accessed remotely via RDP/SSH</a:t>
            </a:r>
            <a:endParaRPr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There will be a red team, Seamus will break your stuff</a:t>
            </a:r>
            <a:endParaRPr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You will need to complete injects and meet with the CEO (Seamus)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</p:spPr>
        <p:txBody>
          <a:bodyPr anchorCtr="0" anchor="b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Prepare</a:t>
            </a:r>
            <a:endParaRPr/>
          </a:p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914400" y="1276348"/>
            <a:ext cx="7772400" cy="33468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Read the team packet again</a:t>
            </a:r>
            <a:endParaRPr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Spend 4-8 hours (yes, really):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Know how to setup every service, from scratch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Make firewall rules, print them out, use them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Figure out how to change default passwords on every service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Know what default accounts exist</a:t>
            </a:r>
            <a:endParaRPr/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Have an idea of what is normally running on each system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</p:spPr>
        <p:txBody>
          <a:bodyPr anchorCtr="0" anchor="b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know on Linux</a:t>
            </a:r>
            <a:endParaRPr/>
          </a:p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914400" y="1276348"/>
            <a:ext cx="7772400" cy="33468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add/remove users &amp; where info is stored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start/stop services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back up any stuff that’s running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Configure firewalls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secure each service that’s running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change passwords for everything that is running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914400" y="205978"/>
            <a:ext cx="7772400" cy="918000"/>
          </a:xfrm>
          <a:prstGeom prst="rect">
            <a:avLst/>
          </a:prstGeom>
        </p:spPr>
        <p:txBody>
          <a:bodyPr anchorCtr="0" anchor="b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Things to know on Windows</a:t>
            </a:r>
            <a:endParaRPr/>
          </a:p>
        </p:txBody>
      </p:sp>
      <p:sp>
        <p:nvSpPr>
          <p:cNvPr id="132" name="Google Shape;132;p18"/>
          <p:cNvSpPr txBox="1"/>
          <p:nvPr>
            <p:ph idx="1" type="body"/>
          </p:nvPr>
        </p:nvSpPr>
        <p:spPr>
          <a:xfrm>
            <a:off x="914400" y="1276348"/>
            <a:ext cx="7772400" cy="33468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stop/start services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look for users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Roboto"/>
              <a:buChar char="•"/>
            </a:pPr>
            <a:r>
              <a:rPr b="1" lang="en">
                <a:latin typeface="Roboto"/>
                <a:ea typeface="Roboto"/>
                <a:cs typeface="Roboto"/>
                <a:sym typeface="Roboto"/>
              </a:rPr>
              <a:t>How to use the command line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make backups of application data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kick the red team out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indent="-36195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2100"/>
              <a:buFont typeface="Roboto"/>
              <a:buChar char="•"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How to use the Windows firewall (and block certain ports)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ch 16x9">
  <a:themeElements>
    <a:clrScheme name="Tech_16x9">
      <a:dk1>
        <a:srgbClr val="000000"/>
      </a:dk1>
      <a:lt1>
        <a:srgbClr val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